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8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  <a:tabLst>
                <a:tab pos="676275" algn="l"/>
              </a:tabLst>
            </a:pPr>
            <a:r>
              <a:rPr lang="pt-BR" sz="2900" b="1" i="1" dirty="0" smtClean="0">
                <a:cs typeface="Times New Roman" pitchFamily="18" charset="0"/>
              </a:rPr>
              <a:t>Paciente 01 -  04 sessões</a:t>
            </a:r>
          </a:p>
          <a:p>
            <a:pPr algn="just">
              <a:buNone/>
              <a:tabLst>
                <a:tab pos="676275" algn="l"/>
              </a:tabLst>
            </a:pPr>
            <a:r>
              <a:rPr lang="pt-BR" sz="2900" b="1" i="1" dirty="0" smtClean="0">
                <a:cs typeface="Times New Roman" pitchFamily="18" charset="0"/>
              </a:rPr>
              <a:t>Análise feita antes do tratamento e ao fim das 04 sessões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i="1" dirty="0" smtClean="0">
                <a:cs typeface="Times New Roman" pitchFamily="18" charset="0"/>
              </a:rPr>
              <a:t>Queixa Principal: Dor de Cabeça em caráter compressivo localizada na região parietal direita. Tal queixa associa –se a desconforto do estomago (enjoo). </a:t>
            </a:r>
          </a:p>
          <a:p>
            <a:pPr marL="457200" indent="-457200" algn="just">
              <a:tabLst>
                <a:tab pos="676275" algn="l"/>
              </a:tabLst>
            </a:pPr>
            <a:endParaRPr lang="pt-BR" sz="2900" i="1" dirty="0" smtClean="0"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i="1" dirty="0" smtClean="0">
                <a:cs typeface="Times New Roman" pitchFamily="18" charset="0"/>
              </a:rPr>
              <a:t>História Clínica: Sintomas intensificados há 04 meses. Recorda - se de já ter sentido essas dores em outras ocasiões porém eram episódios passageiros. Relata que há 06 meses começou  trabalhar em uma empresa onde não sente – se valorizada com a função que desempenha. Exames complementares de crânio são todos normais.</a:t>
            </a: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556792"/>
            <a:ext cx="8748464" cy="6614512"/>
          </a:xfrm>
        </p:spPr>
        <p:txBody>
          <a:bodyPr>
            <a:normAutofit/>
          </a:bodyPr>
          <a:lstStyle/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cs typeface="Times New Roman" pitchFamily="18" charset="0"/>
              </a:rPr>
              <a:t>Paciente 01 -  04 sessões</a:t>
            </a:r>
          </a:p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cs typeface="Times New Roman" pitchFamily="18" charset="0"/>
              </a:rPr>
              <a:t>Análise feita antes do tratamento e ao fim das 04 sessões</a:t>
            </a:r>
          </a:p>
          <a:p>
            <a:pPr marL="457200" indent="-457200" algn="just">
              <a:buNone/>
              <a:tabLst>
                <a:tab pos="676275" algn="l"/>
              </a:tabLst>
            </a:pPr>
            <a:endParaRPr lang="pt-BR" sz="2900" i="1" dirty="0" smtClean="0">
              <a:cs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  <p:pic>
        <p:nvPicPr>
          <p:cNvPr id="4" name="Imagem 3" descr="Isis - pré - polegar direito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1187624" y="2709320"/>
            <a:ext cx="2736618" cy="360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Imagem 4" descr="Isis - pós - polegar direito 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708920"/>
            <a:ext cx="2736304" cy="3600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CaixaDeTexto 5"/>
          <p:cNvSpPr txBox="1"/>
          <p:nvPr/>
        </p:nvSpPr>
        <p:spPr>
          <a:xfrm>
            <a:off x="1547664" y="638132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Polegar Direito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652120" y="637203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Dedo Polegar Direito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  <a:tabLst>
                <a:tab pos="676275" algn="l"/>
              </a:tabLst>
            </a:pPr>
            <a:r>
              <a:rPr lang="pt-BR" sz="2900" b="1" i="1" dirty="0" smtClean="0">
                <a:cs typeface="Times New Roman" pitchFamily="18" charset="0"/>
              </a:rPr>
              <a:t>Paciente 02 -  04 sessões</a:t>
            </a:r>
          </a:p>
          <a:p>
            <a:pPr algn="just">
              <a:buNone/>
              <a:tabLst>
                <a:tab pos="676275" algn="l"/>
              </a:tabLst>
            </a:pPr>
            <a:r>
              <a:rPr lang="pt-BR" sz="2900" b="1" i="1" dirty="0" smtClean="0">
                <a:cs typeface="Times New Roman" pitchFamily="18" charset="0"/>
              </a:rPr>
              <a:t>Análise feita antes do tratamento e ao fim das 04 sessões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dirty="0" smtClean="0">
                <a:cs typeface="Times New Roman" pitchFamily="18" charset="0"/>
              </a:rPr>
              <a:t>Queixa Principal: Angustia e ansiedade intensa. Relata não ter dores associadas.</a:t>
            </a:r>
          </a:p>
          <a:p>
            <a:pPr marL="457200" indent="-457200" algn="just">
              <a:tabLst>
                <a:tab pos="676275" algn="l"/>
              </a:tabLst>
            </a:pPr>
            <a:endParaRPr lang="pt-BR" sz="2900" dirty="0" smtClean="0"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dirty="0" smtClean="0">
                <a:cs typeface="Times New Roman" pitchFamily="18" charset="0"/>
              </a:rPr>
              <a:t>História Clínica: Sintomas intensificados há 01 ano. “Em certos momentos o meu coração quer sair pela boca, também sinto - me muito cansado, tenho sono o dia todo ... sic ”. </a:t>
            </a: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/>
          </a:bodyPr>
          <a:lstStyle/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+mj-lt"/>
                <a:cs typeface="Times New Roman" pitchFamily="18" charset="0"/>
              </a:rPr>
              <a:t>Paciente 02 -  04 sessões</a:t>
            </a:r>
          </a:p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+mj-lt"/>
                <a:cs typeface="Times New Roman" pitchFamily="18" charset="0"/>
              </a:rPr>
              <a:t>Análise feita antes do tratamento e ao fim das 04 sessões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  <p:pic>
        <p:nvPicPr>
          <p:cNvPr id="4" name="Imagem 3" descr="Bruno - pre - medio esquerdo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780928"/>
            <a:ext cx="2736304" cy="34563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Imagem 4" descr="Bruno - pos - medio esquerdo 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436096" y="2780928"/>
            <a:ext cx="2736304" cy="3455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CaixaDeTexto 5"/>
          <p:cNvSpPr txBox="1"/>
          <p:nvPr/>
        </p:nvSpPr>
        <p:spPr>
          <a:xfrm>
            <a:off x="1331640" y="638132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Médio Esquerdo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652120" y="638132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Médio Esquerdo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/>
          </a:bodyPr>
          <a:lstStyle/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+mj-lt"/>
                <a:cs typeface="Times New Roman" pitchFamily="18" charset="0"/>
              </a:rPr>
              <a:t>Paciente 02 -  Observado em 04 sessões</a:t>
            </a:r>
          </a:p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+mj-lt"/>
                <a:cs typeface="Times New Roman" pitchFamily="18" charset="0"/>
              </a:rPr>
              <a:t>Análise feita antes do tratamento e ao fim das 04 sessões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03648" y="637203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Anelar Esquerdo</a:t>
            </a:r>
            <a:endParaRPr lang="pt-BR" dirty="0"/>
          </a:p>
        </p:txBody>
      </p:sp>
      <p:pic>
        <p:nvPicPr>
          <p:cNvPr id="7" name="Imagem 6" descr="Bruno - pre - anelar esquerdo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1259632" y="2780928"/>
            <a:ext cx="2736304" cy="3527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8" name="Imagem 7" descr="Bruno - pos - anelar esquerdo 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724128" y="2780928"/>
            <a:ext cx="2736304" cy="3527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9" name="CaixaDeTexto 8"/>
          <p:cNvSpPr txBox="1"/>
          <p:nvPr/>
        </p:nvSpPr>
        <p:spPr>
          <a:xfrm>
            <a:off x="5940152" y="637203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Anelar Esquerdo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 fontScale="92500" lnSpcReduction="20000"/>
          </a:bodyPr>
          <a:lstStyle/>
          <a:p>
            <a:pPr>
              <a:buNone/>
              <a:tabLst>
                <a:tab pos="676275" algn="l"/>
              </a:tabLst>
            </a:pPr>
            <a:r>
              <a:rPr lang="pt-BR" sz="2900" b="1" dirty="0" smtClean="0">
                <a:latin typeface="+mj-lt"/>
                <a:cs typeface="Times New Roman" pitchFamily="18" charset="0"/>
              </a:rPr>
              <a:t>Paciente 03 - Análise Imediata Pré e Pós Tratamento 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900" b="1" dirty="0" smtClean="0">
                <a:latin typeface="+mj-lt"/>
                <a:cs typeface="Times New Roman" pitchFamily="18" charset="0"/>
              </a:rPr>
              <a:t>Apenas uma sessão de observação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dirty="0" smtClean="0">
              <a:latin typeface="+mj-lt"/>
              <a:cs typeface="Times New Roman" pitchFamily="18" charset="0"/>
            </a:endParaRPr>
          </a:p>
          <a:p>
            <a:pPr algn="just">
              <a:buNone/>
              <a:tabLst>
                <a:tab pos="676275" algn="l"/>
              </a:tabLst>
            </a:pPr>
            <a:endParaRPr lang="pt-BR" sz="2900" dirty="0" smtClean="0">
              <a:latin typeface="+mj-lt"/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dirty="0" smtClean="0">
                <a:latin typeface="+mj-lt"/>
                <a:cs typeface="Times New Roman" pitchFamily="18" charset="0"/>
              </a:rPr>
              <a:t>Queixa Principal: Intensa dor difusa pela região abdominal. Não há histórico de patologias viscerais associadas ao quadro.</a:t>
            </a:r>
          </a:p>
          <a:p>
            <a:pPr marL="457200" indent="-457200" algn="just">
              <a:tabLst>
                <a:tab pos="676275" algn="l"/>
              </a:tabLst>
            </a:pPr>
            <a:endParaRPr lang="pt-BR" sz="2900" dirty="0" smtClean="0">
              <a:latin typeface="+mj-lt"/>
              <a:cs typeface="Times New Roman" pitchFamily="18" charset="0"/>
            </a:endParaRPr>
          </a:p>
          <a:p>
            <a:pPr marL="457200" indent="-457200" algn="just">
              <a:tabLst>
                <a:tab pos="676275" algn="l"/>
              </a:tabLst>
            </a:pPr>
            <a:r>
              <a:rPr lang="pt-BR" sz="2900" dirty="0" smtClean="0">
                <a:latin typeface="+mj-lt"/>
                <a:cs typeface="Times New Roman" pitchFamily="18" charset="0"/>
              </a:rPr>
              <a:t>História Clínica: Sintomas surgiram há 06 anos. “Sempre aparece quando fico nervosa, chego a parar no hospital, só assim a dor passa ... sic ”. No momento do tratamento a dor estava presente em intensidade tolerável</a:t>
            </a: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/>
            </a:r>
            <a:br>
              <a:rPr lang="pt-BR" sz="3200" dirty="0" smtClean="0">
                <a:solidFill>
                  <a:srgbClr val="FFA347"/>
                </a:solidFill>
              </a:rPr>
            </a:br>
            <a:r>
              <a:rPr lang="pt-BR" sz="3200" dirty="0" smtClean="0">
                <a:solidFill>
                  <a:srgbClr val="FFA347"/>
                </a:solidFill>
              </a:rPr>
              <a:t>TRATAMENTO OSTEOPÁTICO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700808"/>
            <a:ext cx="8748464" cy="6470496"/>
          </a:xfrm>
        </p:spPr>
        <p:txBody>
          <a:bodyPr>
            <a:normAutofit/>
          </a:bodyPr>
          <a:lstStyle/>
          <a:p>
            <a:pPr algn="ctr">
              <a:buNone/>
              <a:tabLst>
                <a:tab pos="676275" algn="l"/>
              </a:tabLst>
            </a:pPr>
            <a:r>
              <a:rPr lang="pt-BR" sz="2900" b="1" i="1" dirty="0" smtClean="0">
                <a:latin typeface="+mj-lt"/>
                <a:cs typeface="Times New Roman" pitchFamily="18" charset="0"/>
              </a:rPr>
              <a:t>Paciente 03 - Análise Imediata Pré e Pós Tratamento</a:t>
            </a:r>
            <a:r>
              <a:rPr lang="pt-BR" sz="2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900" b="1" i="1" dirty="0" smtClean="0">
              <a:latin typeface="Times New Roman" pitchFamily="18" charset="0"/>
            </a:endParaRPr>
          </a:p>
          <a:p>
            <a:pPr marL="457200" indent="-457200"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  <p:pic>
        <p:nvPicPr>
          <p:cNvPr id="4" name="Imagem 3" descr="foto bruno 2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1043608" y="2708920"/>
            <a:ext cx="2736304" cy="35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Imagem 4" descr="foto bruno 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580113" y="2708920"/>
            <a:ext cx="2736303" cy="35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CaixaDeTexto 5"/>
          <p:cNvSpPr txBox="1"/>
          <p:nvPr/>
        </p:nvSpPr>
        <p:spPr>
          <a:xfrm>
            <a:off x="1187624" y="637203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Polegar Direito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796136" y="638132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Dedo Polegar Direito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FFA347"/>
                </a:solidFill>
              </a:rPr>
              <a:t>CONCLUSÃO</a:t>
            </a:r>
            <a:endParaRPr lang="pt-BR" sz="3200" dirty="0">
              <a:solidFill>
                <a:srgbClr val="FFA347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80528" y="1628800"/>
            <a:ext cx="9217024" cy="6326480"/>
          </a:xfrm>
        </p:spPr>
        <p:txBody>
          <a:bodyPr>
            <a:noAutofit/>
          </a:bodyPr>
          <a:lstStyle/>
          <a:p>
            <a:pPr algn="ctr">
              <a:buNone/>
              <a:tabLst>
                <a:tab pos="676275" algn="l"/>
              </a:tabLst>
            </a:pPr>
            <a:r>
              <a:rPr lang="pt-BR" sz="2400" b="1" i="1" dirty="0" smtClean="0"/>
              <a:t>Portanto, diante dessas simples análises ...</a:t>
            </a:r>
          </a:p>
          <a:p>
            <a:pPr marL="457200" indent="-457200" algn="ctr">
              <a:buNone/>
              <a:tabLst>
                <a:tab pos="676275" algn="l"/>
              </a:tabLst>
            </a:pPr>
            <a:endParaRPr lang="pt-BR" sz="2400" b="1" i="1" dirty="0" smtClean="0"/>
          </a:p>
          <a:p>
            <a:pPr marL="457200" indent="-457200" algn="ctr">
              <a:buNone/>
              <a:tabLst>
                <a:tab pos="676275" algn="l"/>
              </a:tabLst>
            </a:pPr>
            <a:r>
              <a:rPr lang="pt-BR" sz="2400" b="1" i="1" dirty="0" smtClean="0"/>
              <a:t>O exame Bioeletrográfico sugere ser um recurso complementar confiável na observação da evolução clínica  e energética dos pacientes,  podendo ser também um bom avaliador do meio de tratamento (Terapia Craniana), porém estudos mais regrados metodologicamente devem ser realizados, afim de comprovar cientificamente o quanto essa abordagem pode ser  efetiva para clínica </a:t>
            </a:r>
            <a:r>
              <a:rPr lang="pt-BR" sz="2400" b="1" i="1" dirty="0" err="1" smtClean="0"/>
              <a:t>osteopática</a:t>
            </a:r>
            <a:r>
              <a:rPr lang="pt-BR" sz="2400" b="1" i="1" dirty="0" smtClean="0"/>
              <a:t>.</a:t>
            </a:r>
          </a:p>
          <a:p>
            <a:pPr marL="457200" indent="-457200" algn="ctr"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 marL="457200" indent="-457200"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 </a:t>
            </a:r>
          </a:p>
          <a:p>
            <a:pPr marL="457200" indent="-457200" algn="ctr"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 marL="457200" indent="-457200"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 </a:t>
            </a:r>
          </a:p>
          <a:p>
            <a:pPr marL="457200" indent="-457200" algn="ctr"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 marL="457200" indent="-457200" algn="ctr"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       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r>
              <a:rPr lang="pt-BR" sz="2400" b="1" i="1" dirty="0" smtClean="0">
                <a:latin typeface="Times New Roman" pitchFamily="18" charset="0"/>
              </a:rPr>
              <a:t>							</a:t>
            </a:r>
          </a:p>
          <a:p>
            <a:pPr>
              <a:buNone/>
              <a:tabLst>
                <a:tab pos="676275" algn="l"/>
              </a:tabLst>
            </a:pPr>
            <a:endParaRPr lang="pt-BR" sz="2400" b="1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392</Words>
  <Application>Microsoft Office PowerPoint</Application>
  <PresentationFormat>Apresentação na tela (4:3)</PresentationFormat>
  <Paragraphs>103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 TRATAMENTO OSTEOPÁTICO</vt:lpstr>
      <vt:lpstr> TRATAMENTO OSTEOPÁTICO</vt:lpstr>
      <vt:lpstr> TRATAMENTO OSTEOPÁTICO</vt:lpstr>
      <vt:lpstr> TRATAMENTO OSTEOPÁTICO</vt:lpstr>
      <vt:lpstr> TRATAMENTO OSTEOPÁTICO</vt:lpstr>
      <vt:lpstr> TRATAMENTO OSTEOPÁTICO</vt:lpstr>
      <vt:lpstr> TRATAMENTO OSTEOPÁTICO</vt:lpstr>
      <vt:lpstr>CONCLUSÃO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TRATAMENTO OSTEOPÁTICO</dc:title>
  <cp:lastModifiedBy>Usuario</cp:lastModifiedBy>
  <cp:revision>2</cp:revision>
  <dcterms:modified xsi:type="dcterms:W3CDTF">2013-05-28T18:44:12Z</dcterms:modified>
</cp:coreProperties>
</file>